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1A191-A2F0-4D19-8DB2-6059DE069A9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7AEA0-130B-4476-8210-8D6CEB5B3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7CC96-EDF9-4594-80D8-677CF2DAC280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EC841-CA25-49D9-8288-8EFE9D93D4EC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A541B-709B-4F74-A827-77893B0903D7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F668CB-970C-42D0-AF5B-70E3635DB523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0A044-EE9B-48B1-B4A1-3FFB05F89B69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9E42B7-9D31-40BE-AFAC-57DACBEFB9E8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496F1A-D7FA-4AC1-A456-F7F3F7A46703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61976-AF42-40B7-96F7-32F397EA5C9A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5FFA5-E1C2-4187-A5B9-A0284E1D0080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34DCB4-C7AF-4EBD-ADA4-BCF20734B314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CE309-9A3A-4704-A48F-F4B0EB5EBD32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45E27-DE23-415A-90B5-C1D18882A9FB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B1B18-7D8D-4988-A4AF-4D6D509C6E47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40FAB5-DFE4-483F-8236-B38037623386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905BF-811E-4AE3-9CF1-A58277F1D9A3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8A5C0-5E3B-484C-B720-449F54CAE3E8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234DEE-2233-4580-BB1C-01BE4A265217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CCB03F-4B77-47D6-82A6-5F1633A9EF2C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73974-F806-4B84-A630-616A9AD5B43E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8FE55-CE41-408E-93C4-BB76578AEDAC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46DC4-AD99-4D0F-9DD2-A4812363E6FA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CEBC7-DA5E-46B6-BA62-49689638F577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24966-D013-496C-8155-697C5D99F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Kle 8a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3">
              <a:alphaModFix amt="99000"/>
              <a:lum bright="-20000" contrast="-60000"/>
            </a:blip>
            <a:srcRect/>
            <a:tile tx="0" ty="0" sx="100000" sy="100000" flip="none" algn="tl"/>
          </a:blipFill>
        </p:spPr>
        <p:txBody>
          <a:bodyPr/>
          <a:lstStyle/>
          <a:p>
            <a:endParaRPr lang="sr-Cyrl-CS" sz="60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Cyrl-CS" sz="60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Cyrl-CS" sz="16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6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MENINGITIS</a:t>
            </a:r>
          </a:p>
          <a:p>
            <a:endParaRPr lang="en-US" sz="12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r>
              <a:rPr lang="en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Prof. Slobodan Janković</a:t>
            </a:r>
            <a:endParaRPr lang="sr-Latn-CS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 children older than 3 months,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cefotaxime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or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ceftriaxone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maze" pitchFamily="34" charset="0"/>
              </a:rPr>
              <a:t>"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cover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maze" pitchFamily="34" charset="0"/>
              </a:rPr>
              <a:t>"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N. meningitidis, S. pneumoniae and H. influenzae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 children younger than 3 months,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add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ampicillin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, due to Listeria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monocytogenes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 N. </a:t>
            </a:r>
            <a:r>
              <a:rPr lang="sr-Latn-RS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m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eningitidis</a:t>
            </a:r>
            <a:r>
              <a:rPr lang="sr-Latn-RS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infection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penicillin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high dose is still effective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For G-bacteria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    </a:t>
            </a:r>
            <a:r>
              <a:rPr lang="en" sz="3600" b="1" dirty="0">
                <a:solidFill>
                  <a:srgbClr val="CC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cefotaxime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or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ceftriaxone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666699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CC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⋇</a:t>
            </a:r>
            <a:r>
              <a:rPr lang="en" sz="3600" b="1" dirty="0">
                <a:solidFill>
                  <a:srgbClr val="666699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can be added</a:t>
            </a:r>
            <a:r>
              <a:rPr lang="en" sz="3600" b="1" dirty="0">
                <a:solidFill>
                  <a:srgbClr val="666699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aminoglycosides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FF99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FF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 case of allergy to β -lactams, use the combination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  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vancomycin + chloramphenicol</a:t>
            </a:r>
            <a:endParaRPr lang="el-GR" sz="36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666699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CC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For immunosuppression, cerebrospinal shunts and head injuries, apply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 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vancomycin + </a:t>
            </a:r>
            <a:r>
              <a:rPr lang="sr-Latn-RS" sz="3600" dirty="0" err="1">
                <a:solidFill>
                  <a:srgbClr val="FF9900"/>
                </a:solidFill>
                <a:latin typeface="Comic Sans MS" pitchFamily="66" charset="0"/>
              </a:rPr>
              <a:t>meropenem</a:t>
            </a:r>
            <a:endParaRPr lang="el-GR" sz="36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666699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CC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Considering the emergence of resistance, the combination of vancomycin + cefotaxime or ceftriaxone should always be used in patients older than 1 month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" sz="3200" b="1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Syndrome of inappropriate ADH secretion occurs in 4-88% of patients (hyponatremia, fluid retention, brain edema)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Dexamethasone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0.4 mg / kg at 12 </a:t>
            </a:r>
            <a:r>
              <a:rPr lang="sr-Latn-RS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, for 2 days. It is given before or together with an antibiotic.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Increased intracranial pressure: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disorder of consciousness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bradycardia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breathing disorder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hyper- or hypotension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papilledema is a late sign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2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99000"/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 of increased intracranial pressure: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20% mannitol </a:t>
            </a:r>
            <a:r>
              <a:rPr lang="en" sz="360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, 0.25-1 g / kg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raise the head by 20-30 ° 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peaceful and quiet room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sedation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hyperventilation</a:t>
            </a:r>
            <a:endParaRPr lang="sr-Cyrl-C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SYMPTOMS AND SIGNS: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High fever, poor appetite, vomiting, lethargy, irritability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Tense fontanelles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Drowsiness, apnea, convulsions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Neck stiffness, headache, photophobia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Neck stiffness sensitivity is 30%</a:t>
            </a:r>
            <a:endParaRPr lang="sr-Latn-CS" sz="32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8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Prevention of secondary cases in close contacts: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H. influenzae: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rifampicin 20mg/kg/day, for 4 days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FF99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vaccine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6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solidFill>
              <a:srgbClr val="6666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Prevention of secondary cases in close contacts: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Meningococcus: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rifampicin 600mg/12h, 4 days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ceftriaxone 250mg IM, 1 dose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"/>
              </a:rPr>
              <a:t>⋆</a:t>
            </a: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60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ciprofloxacin 500 mg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orally, 1 dose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C33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CC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DIAGNOSIS: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99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CSF analysis and culture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PCR analysis of cerebrospinal fluid for microorganisms</a:t>
            </a:r>
            <a:r>
              <a:rPr lang="sr-Latn-R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(sensitivity 87%, specificity 100%)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CT scan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Blood count, C-reactive protein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DIAGNOSIS: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Coagulation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Urea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Electrolytes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44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◈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Aspirate of petechiae and seeding – positive in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⅔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cases of meningococcal meningitis</a:t>
            </a:r>
            <a:endParaRPr lang="sr-Cyrl-CS" sz="3200" dirty="0">
              <a:solidFill>
                <a:schemeClr val="accent6">
                  <a:lumMod val="40000"/>
                  <a:lumOff val="6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FFCC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FFCC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60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Findings in the cerebrospinal fluid in purulent meningitis: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3600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70720" name="Group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607378"/>
              </p:ext>
            </p:extLst>
          </p:nvPr>
        </p:nvGraphicFramePr>
        <p:xfrm>
          <a:off x="250825" y="1700213"/>
          <a:ext cx="8640763" cy="437242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76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 normal finding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Purulent meningitis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0-5 lymphocytes per μ</a:t>
                      </a:r>
                      <a:r>
                        <a:rPr kumimoji="0" lang="sr-Latn-R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l</a:t>
                      </a:r>
                      <a:endParaRPr kumimoji="0" lang="el-G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200 - 20,000 polymorphonuclear cells per μcl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45-85 mg/dl of glucose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&lt; 45 mg/dl glucose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15-45 mg/dl protein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&gt; 50 mg/dl protein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Pressure: 70-180</a:t>
                      </a:r>
                      <a:r>
                        <a:rPr kumimoji="0" lang="sr-Latn-R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mmH</a:t>
                      </a:r>
                      <a:r>
                        <a:rPr kumimoji="0" lang="en" sz="2400" u="none" strike="noStrike" cap="none" normalizeH="0" baseline="-2500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Pressure: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&gt; 180</a:t>
                      </a:r>
                      <a:r>
                        <a:rPr kumimoji="0" lang="sr-Latn-R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mmH</a:t>
                      </a:r>
                      <a:r>
                        <a:rPr kumimoji="0" lang="en" sz="2400" u="none" strike="noStrike" cap="none" normalizeH="0" baseline="-2500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O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The ideal antibiotic for meningitis: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4400" b="1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penetrates the CNS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FFCC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FF99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3200" dirty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achieves a sufficient concentration in the cerebrospinal fluid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36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The maximum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bactericidal activity of antibiotics occurs when the concentration is 10-30 times higher than </a:t>
            </a:r>
            <a:r>
              <a:rPr lang="en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the minimum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bactericidal activity in vitro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3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The antibiotic kills bacteria, releasing endotoxins, teichoic acid and peptidoglycans, so the patient's condition may temporarily worsen.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6">
                    <a:lumMod val="40000"/>
                    <a:lumOff val="6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endParaRPr lang="sr-Cyrl-CS" sz="9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pozadina Kle 8a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lum bright="-20000" contrast="-6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TREATMENT: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99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endParaRPr lang="sr-Cyrl-CS" sz="900" dirty="0">
              <a:solidFill>
                <a:srgbClr val="CC33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CC33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Latn-CS" sz="3200" dirty="0">
              <a:solidFill>
                <a:srgbClr val="CC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8206" name="Group 78"/>
          <p:cNvGraphicFramePr>
            <a:graphicFrameLocks noGrp="1"/>
          </p:cNvGraphicFramePr>
          <p:nvPr/>
        </p:nvGraphicFramePr>
        <p:xfrm>
          <a:off x="395288" y="1773238"/>
          <a:ext cx="8424862" cy="460870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03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Bacteria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Length of antibiotic therapy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N. meningitidis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7 days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S.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H. influenzae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10-14 days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L. Monocytogenes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Group B streptococci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14-21 days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G </a:t>
                      </a:r>
                      <a:r>
                        <a:rPr kumimoji="0" lang="en" sz="2800" u="none" strike="noStrike" cap="none" normalizeH="0" baseline="3000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- </a:t>
                      </a: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bacilli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21 days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645</Words>
  <Application>Microsoft Office PowerPoint</Application>
  <PresentationFormat>On-screen Show (4:3)</PresentationFormat>
  <Paragraphs>253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Amaze</vt:lpstr>
      <vt:lpstr>Arial</vt:lpstr>
      <vt:lpstr>Arial Unicode MS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Boj</cp:lastModifiedBy>
  <cp:revision>4</cp:revision>
  <dcterms:created xsi:type="dcterms:W3CDTF">2011-04-01T12:45:49Z</dcterms:created>
  <dcterms:modified xsi:type="dcterms:W3CDTF">2023-07-29T19:01:33Z</dcterms:modified>
</cp:coreProperties>
</file>